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1" r:id="rId5"/>
  </p:sldMasterIdLst>
  <p:notesMasterIdLst>
    <p:notesMasterId r:id="rId20"/>
  </p:notesMasterIdLst>
  <p:handoutMasterIdLst>
    <p:handoutMasterId r:id="rId21"/>
  </p:handoutMasterIdLst>
  <p:sldIdLst>
    <p:sldId id="2448" r:id="rId6"/>
    <p:sldId id="2462" r:id="rId7"/>
    <p:sldId id="259" r:id="rId8"/>
    <p:sldId id="2432" r:id="rId9"/>
    <p:sldId id="2451" r:id="rId10"/>
    <p:sldId id="2463" r:id="rId11"/>
    <p:sldId id="2464" r:id="rId12"/>
    <p:sldId id="261" r:id="rId13"/>
    <p:sldId id="2465" r:id="rId14"/>
    <p:sldId id="263" r:id="rId15"/>
    <p:sldId id="264" r:id="rId16"/>
    <p:sldId id="2433" r:id="rId17"/>
    <p:sldId id="2453" r:id="rId18"/>
    <p:sldId id="24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B0758-C74B-463B-A15F-FA190746CBB9}" v="18" dt="2023-03-15T02:03:28.112"/>
    <p1510:client id="{C299402F-86A4-428E-9560-99B5AC3ADA31}" v="1" dt="2020-08-24T22:27:47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71445" autoAdjust="0"/>
  </p:normalViewPr>
  <p:slideViewPr>
    <p:cSldViewPr snapToGrid="0">
      <p:cViewPr varScale="1">
        <p:scale>
          <a:sx n="81" d="100"/>
          <a:sy n="81" d="100"/>
        </p:scale>
        <p:origin x="1974" y="7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87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d63f7dbd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d63f7dbd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This is the deep learning model we're going to use.</a:t>
            </a:r>
            <a:br>
              <a:rPr lang="en-US" altLang="ko-KR" sz="1600" dirty="0"/>
            </a:br>
            <a:r>
              <a:rPr lang="en-US" altLang="ko-KR" sz="1600" dirty="0"/>
              <a:t>We will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use YOLOv8 model of object detection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YOLOv8 is a new SOTA model that was introduced in this year by improving YOLOv5.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The SOTA model stands for 'State-of-the-art', which means the most accurate model at the current level, with the 'best results at the moment'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The YOLOv8 model outperforms other versions on the model performance assessment scale and provides an intuitive CLI for model trainings.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Finally, the model and data format are similar to YOLOv5, so it is easy for users to use.</a:t>
            </a:r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저희가 사용할 딥러닝 모델입니다</a:t>
            </a:r>
          </a:p>
          <a:p>
            <a:pPr fontAlgn="base" latinLnBrk="1"/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object detection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YOLOv8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모델을 사용합니다</a:t>
            </a:r>
          </a:p>
          <a:p>
            <a:pPr fontAlgn="base" latinLnBrk="1"/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YOLOv8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YOLOv5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개선하여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23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 새롭게 출시된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SOTA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모델입니다</a:t>
            </a:r>
          </a:p>
          <a:p>
            <a:pPr fontAlgn="base" latinLnBrk="1"/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SOTA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모델은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'State-of-the-art'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약자로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'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최고 수준의 결과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가진 모델로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수준에서 가장 정확도가 높은 모델을 의미합니다</a:t>
            </a:r>
          </a:p>
          <a:p>
            <a:pPr fontAlgn="base" latinLnBrk="0"/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YOLOv8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모델은 모델 성능 평가 척도에서 다른 버전보다 우수하고 모델 트레인 시 직관적인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CLI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제공됩니다</a:t>
            </a:r>
          </a:p>
          <a:p>
            <a:pPr fontAlgn="base" latinLnBrk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마지막으로 모델과 데이터 형식이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YOLOv5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유사하므로 기존의 사용자도 쉽게 이용할 수 있고 오픈소스를 활용할 수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d63f7dbd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d63f7dbd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Finally, we will show you about the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noto"/>
              </a:rPr>
              <a:t>differents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 from the existing autistic children's education program.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In the past, in the photo imitation stage, users upload the photos which were taken before.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But this process is difficult for autistic children to run alone, so we're going to use a real-time webcam to improve the results of success on a real-time screen, giving autistic children a self-executing and accomplishing experience.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마지막으로 기존 자폐아동 교육 프로그램과의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차별점입니다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기존에는 대다수가 사진 모방 단계에서 촬영된 사진을 업로드 하는 방식이었습니다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 이런 과정은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자폐아동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혼자 실행하기에 어려움이 있기에 저희는 실시간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웹캠을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사용하여 실시간 화면으로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성공결과를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알려주도록 개선해 자폐아동에게 스스로 실행 및 성취하는 경험을 제공할 것입니다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6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First, we will introduce the project topic and tell you the meaning.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Last year, the drama “Extraordinary Attorney Woo(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이상한 변호사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우영우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)“ about lawyers with autism spectrum, raised public interest in autism.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But the plight of people with autism and their families remains the same.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Children with these autism need a lot of learning to adapt to society, but they lack programs and also there are cost problems.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To compensate for these points, this project aims to develop a program that helps autistic children to learn language, emotions, and sensory functions by using AI computer vision technology.</a:t>
            </a:r>
            <a:endParaRPr lang="ko-KR" altLang="en-US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endParaRPr lang="en-US" altLang="ko-KR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프로젝트 주제를 소개하고 의의를 말씀드리겠습니다</a:t>
            </a:r>
          </a:p>
          <a:p>
            <a:pPr fontAlgn="base" latinLnBrk="1"/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지난해 자폐 스펙트럼을 가진 변호사에 대한 드라마 ‘이상한 변호사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우영우’에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의해서 자폐에 대한 대중의 관심이 높아졌습니다</a:t>
            </a:r>
          </a:p>
          <a:p>
            <a:pPr fontAlgn="base" latinLnBrk="1"/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 자폐를 가진 사람들과 그 가족들의 고충은 현실에서 그대로입니다</a:t>
            </a:r>
          </a:p>
          <a:p>
            <a:pPr fontAlgn="base" latinLnBrk="1"/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이러한 자폐를 가진 아동들이 사회에 적응하기 위해 많은 학습이 필요한데 관련 프로그램이 부족하고 비용적 문제도 존재합니다</a:t>
            </a:r>
          </a:p>
          <a:p>
            <a:pPr fontAlgn="base" latinLnBrk="1"/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본 프로젝트는 이러한 점들을 보완하고자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컴퓨터 비전 기술을 활용하여 자폐 아동들의 언어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감정과 감각 기능 학습을 돕는 프로그램 개발을 목적으로 합니다</a:t>
            </a:r>
            <a:endParaRPr lang="en-US" altLang="ko-KR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Currently, the prevalence of autism spectrum disorder in Korea is among the highest in the world, as you can see.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Korea has a high prevalence rate, it's about 263 per 10,000 people. And that's an eight-fold increase over the last 20 years.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Social attention and management are needed.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현재 우리나라의 자폐 스펙트럼 장애 유병률은 보다시피 세계에서 높은 편에 속합니다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우리나라는 </a:t>
            </a:r>
            <a:r>
              <a:rPr lang="en-US" altLang="ko-KR" dirty="0"/>
              <a:t>1</a:t>
            </a:r>
            <a:r>
              <a:rPr lang="ko-KR" altLang="en-US" dirty="0"/>
              <a:t>만명당 </a:t>
            </a:r>
            <a:r>
              <a:rPr lang="en-US" altLang="ko-KR" dirty="0"/>
              <a:t>263</a:t>
            </a:r>
            <a:r>
              <a:rPr lang="ko-KR" altLang="en-US" dirty="0"/>
              <a:t>명의 높은 유병률을 지녔습니다</a:t>
            </a:r>
            <a:r>
              <a:rPr lang="en-US" altLang="ko-KR" dirty="0"/>
              <a:t>. </a:t>
            </a:r>
            <a:r>
              <a:rPr lang="ko-KR" altLang="en-US" dirty="0"/>
              <a:t>또한 이는 지난 </a:t>
            </a:r>
            <a:r>
              <a:rPr lang="en-US" altLang="ko-KR" dirty="0"/>
              <a:t>20</a:t>
            </a:r>
            <a:r>
              <a:rPr lang="ko-KR" altLang="en-US" dirty="0"/>
              <a:t>년간 무려 </a:t>
            </a:r>
            <a:r>
              <a:rPr lang="en-US" altLang="ko-KR" dirty="0"/>
              <a:t>8</a:t>
            </a:r>
            <a:r>
              <a:rPr lang="ko-KR" altLang="en-US" dirty="0"/>
              <a:t>배나 증가한 것으로</a:t>
            </a:r>
            <a:endParaRPr lang="en-US" altLang="ko-KR" dirty="0"/>
          </a:p>
          <a:p>
            <a:r>
              <a:rPr lang="ko-KR" altLang="en-US" dirty="0"/>
              <a:t>사회적관심과 관리가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1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ABA therapy is a treatment that aims to help autistic children to strengthen and develop new technologies.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It aims to reduce undesirable behavior by generalizing and rewarding appropriate behavior in any situation.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PECS (Picture Exchange Communication System) program is a specific strategy to teach communication and social interaction to autistic children.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In this way, children can gradually learn the necessary skills for communication by exchanging images, texts, and objects naturally.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Our project aims to learn autistic children through these two methods.</a:t>
            </a:r>
            <a:endParaRPr lang="en-US" altLang="ko-KR" b="0" i="0" dirty="0">
              <a:solidFill>
                <a:srgbClr val="414141"/>
              </a:solidFill>
              <a:effectLst/>
              <a:latin typeface="Merriweather" panose="00000500000000000000" pitchFamily="2" charset="0"/>
            </a:endParaRPr>
          </a:p>
          <a:p>
            <a:endParaRPr lang="en-US" altLang="ko-KR" b="1" i="0" u="none" strike="noStrike" dirty="0">
              <a:solidFill>
                <a:srgbClr val="9564D5"/>
              </a:solidFill>
              <a:effectLst/>
              <a:latin typeface="inherit"/>
            </a:endParaRPr>
          </a:p>
          <a:p>
            <a:r>
              <a:rPr lang="en-US" altLang="ko-KR" b="1" i="0" u="none" strike="noStrike" dirty="0">
                <a:solidFill>
                  <a:srgbClr val="9564D5"/>
                </a:solidFill>
                <a:effectLst/>
                <a:latin typeface="inherit"/>
              </a:rPr>
              <a:t>ABA </a:t>
            </a:r>
            <a:r>
              <a:rPr lang="ko-KR" altLang="en-US" b="1" i="0" u="none" strike="noStrike" dirty="0">
                <a:solidFill>
                  <a:srgbClr val="9564D5"/>
                </a:solidFill>
                <a:effectLst/>
                <a:latin typeface="inherit"/>
              </a:rPr>
              <a:t>치료법</a:t>
            </a:r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20B0604020202020204" pitchFamily="2" charset="0"/>
              </a:rPr>
              <a:t>은 자폐아동이 새로운 기술을 강화하고 발전시킬 수 있도록 돕는 것을 목표로 하는 치료법으로 상황에서의 적절한 행동을 일반화하고 보상을 하여 바람직하지 못한 행동을 줄이는 것이 목표입니다</a:t>
            </a:r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20B0604020202020204" pitchFamily="2" charset="0"/>
              </a:rPr>
              <a:t>.</a:t>
            </a:r>
          </a:p>
          <a:p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PECS(</a:t>
            </a:r>
            <a:r>
              <a:rPr lang="ko-KR" altLang="en-US" b="0" i="0" dirty="0" err="1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그림교환의사소통체계</a:t>
            </a:r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) </a:t>
            </a:r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프로그램은 자폐 아동을 대상으로 </a:t>
            </a:r>
            <a:r>
              <a:rPr lang="ko-KR" altLang="en-US" b="1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의사소통과 사회적 상호작용을 가르치려는 특정 전략</a:t>
            </a:r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입니다</a:t>
            </a:r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. </a:t>
            </a:r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이 방법으로 아동은 서서히 점진적으로 의사소통을 위한 필요 기술을 자연스럽게 </a:t>
            </a:r>
            <a:r>
              <a:rPr lang="ko-KR" altLang="en-US" b="1" i="0" u="none" strike="noStrike" dirty="0">
                <a:solidFill>
                  <a:srgbClr val="9564D5"/>
                </a:solidFill>
                <a:effectLst/>
                <a:latin typeface="inherit"/>
              </a:rPr>
              <a:t>이미지나 문자</a:t>
            </a:r>
            <a:r>
              <a:rPr lang="en-US" altLang="ko-KR" b="1" i="0" u="none" strike="noStrike" dirty="0">
                <a:solidFill>
                  <a:srgbClr val="9564D5"/>
                </a:solidFill>
                <a:effectLst/>
                <a:latin typeface="inherit"/>
              </a:rPr>
              <a:t>, </a:t>
            </a:r>
            <a:r>
              <a:rPr lang="ko-KR" altLang="en-US" b="1" i="0" u="none" strike="noStrike" dirty="0">
                <a:solidFill>
                  <a:srgbClr val="9564D5"/>
                </a:solidFill>
                <a:effectLst/>
                <a:latin typeface="inherit"/>
              </a:rPr>
              <a:t>물건을 교환하</a:t>
            </a:r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며 배웁니다</a:t>
            </a:r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.</a:t>
            </a:r>
          </a:p>
          <a:p>
            <a:r>
              <a:rPr lang="ko-KR" altLang="en-US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저희 프로젝트는 이 두 방식을 통하여 자폐아동의 학습을 목표로 합니다</a:t>
            </a:r>
            <a:r>
              <a:rPr lang="en-US" altLang="ko-KR" b="0" i="0" dirty="0">
                <a:solidFill>
                  <a:srgbClr val="414141"/>
                </a:solidFill>
                <a:effectLst/>
                <a:latin typeface="Merriweather" panose="00000500000000000000" pitchFamily="2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8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d63f7dbd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d63f7dbd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This is the web-based program prototype blueprint.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Under the main home, there are sub-features of emotion playroom, word playroom, tree-raising room and settings.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In the emotional playroom, autistic people can learn by imitating seven emotions.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In the word playroom, they can learn words by touching various objects.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Every time they achieve their learning in the emotion and the word playroom, they can get a sticker and put it on the tree in the tree-raising room.</a:t>
            </a:r>
            <a:endParaRPr lang="en-US" altLang="ko-KR" sz="1100" dirty="0"/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웹기반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프로그램 프로토타입 설계도입니다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메인 홈 아래에 감정 놀이방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단어놀이방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나무 키우기 그리고 설정의 하위 기능 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감정 놀이방에서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자폐인들은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가지의 감정을 모방하며 학습할 수 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단어놀이방에서는 다양한 사물을 직접 터치하며 단어를 학습합니다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감정 놀이방과 단어놀이방에서 학습을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성취할때마다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스티커를 얻고 이것을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나무키우기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방에 있는 나무에 붙일 수 있습니다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d63f7dbd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d63f7dbd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Emotional cognitive learning is the first thing that users can do with this program.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The first step is to look at the friend's face on the screen and match their feelings.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The second step is to imitate the friend's expression.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This is detected through the live webcam and, if it was correct, it runs a praise narration as a reward.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Currently, the real-time webcam is aimed at FPS20.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(FRAME PER SECOND)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사용자가 본 프로그램을 통해 할 수 있는 학습 중 첫 번째로 감정인지학습이 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 번째 단계로 화면에 나타나는 친구의 얼굴을 보고 기분을 맞출 수 있고 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두 번째 단계로 친구의 표정을 모방해봅니다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이를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실시칸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웹캠을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통해 탐지하고 일치하면 칭찬 내레이션을 실행합니다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실시간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웹캠은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FPS20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목표로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하고있습니다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d63f7dbd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d63f7dbd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Second thing is the language cognitive learning.</a:t>
            </a:r>
            <a:br>
              <a:rPr lang="en-US" altLang="ko-KR" sz="1100" dirty="0"/>
            </a:br>
            <a:r>
              <a:rPr lang="en-US" altLang="ko-KR" sz="1100" dirty="0"/>
              <a:t>At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the first step, user can choose a word that corresponds to the object on the screen.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When it was correct answer, users and objects appear on the screen together and runs a praise narration.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두 번째는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언어인지학습입니다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 번째 단계로 화면에 보이는 사물에 상응하는 단어를 고를 수 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성공 시 사용자와 사물이 함께 화면에 나타나고 칭찬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나레이션을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실행합니다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d63f7db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d63f7db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This is the dataset we're going to use.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First, we will store and process the dataset at the '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noto"/>
              </a:rPr>
              <a:t>roboflow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 site’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The dataset to be used is the emotion dataset.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We use 9621 photographic data labeled with 7 emotions.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The types of objects have yet to be determined, but for example, there could be a dataset of fruits and vegetables, and a dataset of writing instruments.</a:t>
            </a:r>
            <a:br>
              <a:rPr lang="en-US" altLang="ko-KR" sz="1100" dirty="0"/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noto"/>
              </a:rPr>
              <a:t>In the case of an object dataset, there is a method of executing augmentation or taking pictures directly when data is insufficient.</a:t>
            </a:r>
            <a:endParaRPr lang="en-US" altLang="ko-KR" sz="1100" dirty="0"/>
          </a:p>
          <a:p>
            <a:pPr fontAlgn="base" latinLnBrk="1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저희가 사용할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데이터셋입니다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‘</a:t>
            </a:r>
            <a:r>
              <a:rPr lang="en-US" altLang="ko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site’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저장 및 가공합니다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사용할 데이터셋으로는 감정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데이터셋이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있습니다</a:t>
            </a:r>
          </a:p>
          <a:p>
            <a:pPr fontAlgn="base" latinLnBrk="1"/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가지 감정으로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라벨링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되어있는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9621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장의 사진 데이터를 사용합니다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사물의 종류는 아직 정해지지 않았지만 예시로 과일과 야채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그리고 필기구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데이터셋이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있을 수 있습니다</a:t>
            </a:r>
          </a:p>
          <a:p>
            <a:pPr fontAlgn="base" latinLnBrk="1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사물데이터셋의 경우 데이터가 부족할 시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augmentation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실행하거나 직접 촬영하는 방법이 있습니다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82565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50342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134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353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1072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79180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6939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8004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6884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87944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7973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952726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4" y="3204833"/>
            <a:ext cx="11490325" cy="823913"/>
          </a:xfrm>
        </p:spPr>
        <p:txBody>
          <a:bodyPr/>
          <a:lstStyle/>
          <a:p>
            <a:r>
              <a:rPr lang="ko-KR" altLang="en-US" sz="3600" b="1" spc="0" dirty="0" err="1">
                <a:ea typeface="+mj-lt"/>
                <a:cs typeface="+mj-lt"/>
              </a:rPr>
              <a:t>딥러닝을</a:t>
            </a:r>
            <a:r>
              <a:rPr lang="en-US" altLang="ko-KR" sz="3600" b="1" spc="0" dirty="0">
                <a:ea typeface="+mj-lt"/>
                <a:cs typeface="+mj-lt"/>
              </a:rPr>
              <a:t> </a:t>
            </a:r>
            <a:r>
              <a:rPr lang="ko-KR" altLang="en-US" sz="3600" b="1" spc="0" dirty="0">
                <a:ea typeface="+mj-lt"/>
                <a:cs typeface="+mj-lt"/>
              </a:rPr>
              <a:t>이용한</a:t>
            </a:r>
            <a:r>
              <a:rPr lang="en-US" altLang="ko-KR" sz="3600" b="1" spc="0" dirty="0">
                <a:ea typeface="+mj-lt"/>
                <a:cs typeface="+mj-lt"/>
              </a:rPr>
              <a:t> </a:t>
            </a:r>
            <a:r>
              <a:rPr lang="ko-KR" altLang="en-US" sz="3600" b="1" spc="0" dirty="0">
                <a:ea typeface="+mj-lt"/>
                <a:cs typeface="+mj-lt"/>
              </a:rPr>
              <a:t>자폐</a:t>
            </a:r>
            <a:r>
              <a:rPr lang="en-US" altLang="ko-KR" sz="3600" b="1" spc="0" dirty="0">
                <a:ea typeface="+mj-lt"/>
                <a:cs typeface="+mj-lt"/>
              </a:rPr>
              <a:t> </a:t>
            </a:r>
            <a:r>
              <a:rPr lang="ko-KR" altLang="en-US" sz="3600" b="1" spc="0" dirty="0">
                <a:ea typeface="+mj-lt"/>
                <a:cs typeface="+mj-lt"/>
              </a:rPr>
              <a:t>아동</a:t>
            </a:r>
            <a:r>
              <a:rPr lang="en-US" altLang="ko-KR" sz="3600" b="1" spc="0" dirty="0">
                <a:ea typeface="+mj-lt"/>
                <a:cs typeface="+mj-lt"/>
              </a:rPr>
              <a:t> </a:t>
            </a:r>
            <a:r>
              <a:rPr lang="ko-KR" altLang="en-US" sz="3600" b="1" spc="0" dirty="0">
                <a:ea typeface="+mj-lt"/>
                <a:cs typeface="+mj-lt"/>
              </a:rPr>
              <a:t>감정통합발달교육</a:t>
            </a:r>
            <a:r>
              <a:rPr lang="en-US" altLang="ko-KR" sz="3600" b="1" spc="0" dirty="0">
                <a:ea typeface="+mj-lt"/>
                <a:cs typeface="+mj-lt"/>
              </a:rPr>
              <a:t> </a:t>
            </a:r>
            <a:r>
              <a:rPr lang="ko-KR" altLang="en-US" sz="3600" b="1" spc="0" dirty="0">
                <a:ea typeface="+mj-lt"/>
                <a:cs typeface="+mj-lt"/>
              </a:rPr>
              <a:t>프로그램</a:t>
            </a:r>
            <a:r>
              <a:rPr lang="en-US" b="1" dirty="0">
                <a:ea typeface="+mj-lt"/>
                <a:cs typeface="+mj-lt"/>
              </a:rPr>
              <a:t> </a:t>
            </a:r>
            <a:endParaRPr lang="en-US" b="1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03.17.</a:t>
            </a:r>
            <a:r>
              <a:rPr lang="en-US" altLang="ko-KR" dirty="0"/>
              <a:t>20</a:t>
            </a:r>
            <a:r>
              <a:rPr lang="en-US" dirty="0"/>
              <a:t>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4407394"/>
            <a:ext cx="4114800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" altLang="ko-KR" b="1" dirty="0">
                <a:latin typeface="Do Hyeon"/>
                <a:ea typeface="Do Hyeon"/>
                <a:cs typeface="Do Hyeon"/>
                <a:sym typeface="Do Hyeon"/>
              </a:rPr>
              <a:t>삼김이최고 :D조</a:t>
            </a:r>
            <a:endParaRPr lang="ko-KR" b="1" dirty="0" err="1"/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A37A070-CB3C-7A88-1D96-30A03AC7B1FC}"/>
              </a:ext>
            </a:extLst>
          </p:cNvPr>
          <p:cNvSpPr txBox="1">
            <a:spLocks/>
          </p:cNvSpPr>
          <p:nvPr/>
        </p:nvSpPr>
        <p:spPr>
          <a:xfrm>
            <a:off x="3217348" y="5164845"/>
            <a:ext cx="5757300" cy="7926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2200" b="1" dirty="0">
                <a:latin typeface="Do Hyeon"/>
                <a:ea typeface="Do Hyeon"/>
                <a:cs typeface="Do Hyeon"/>
                <a:sym typeface="Do Hyeon"/>
              </a:rPr>
              <a:t>김지원 김세연 김용택 이종우 최나영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C0ECF57-8B59-4017-B085-2C888D2949A7}"/>
              </a:ext>
            </a:extLst>
          </p:cNvPr>
          <p:cNvSpPr txBox="1">
            <a:spLocks/>
          </p:cNvSpPr>
          <p:nvPr/>
        </p:nvSpPr>
        <p:spPr>
          <a:xfrm>
            <a:off x="350833" y="1719509"/>
            <a:ext cx="11490325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4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 latinLnBrk="1">
              <a:lnSpc>
                <a:spcPct val="120000"/>
              </a:lnSpc>
            </a:pPr>
            <a:r>
              <a:rPr lang="en-US" altLang="ko-KR" b="1" spc="0" dirty="0">
                <a:latin typeface="+mn-lt"/>
              </a:rPr>
              <a:t>Emotional Development Education Program for Autism Spectrum Children </a:t>
            </a:r>
          </a:p>
          <a:p>
            <a:pPr fontAlgn="base" latinLnBrk="1">
              <a:lnSpc>
                <a:spcPct val="120000"/>
              </a:lnSpc>
            </a:pPr>
            <a:r>
              <a:rPr lang="en-US" altLang="ko-KR" b="1" spc="0" dirty="0">
                <a:latin typeface="+mn-lt"/>
              </a:rPr>
              <a:t>Using Deep Learning</a:t>
            </a:r>
          </a:p>
          <a:p>
            <a:r>
              <a:rPr lang="en-US" b="1" dirty="0">
                <a:ea typeface="+mj-lt"/>
                <a:cs typeface="+mj-lt"/>
              </a:rPr>
              <a:t> 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YOLOv8</a:t>
            </a:r>
            <a:r>
              <a:rPr lang="en-US" alt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-</a:t>
            </a:r>
            <a:r>
              <a:rPr lang="en-US" alt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Object Detection</a:t>
            </a:r>
            <a:endParaRPr sz="3200" b="1" dirty="0"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33995" y="1622967"/>
            <a:ext cx="558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609585" defTabSz="1219170">
              <a:lnSpc>
                <a:spcPct val="115000"/>
              </a:lnSpc>
              <a:buClr>
                <a:srgbClr val="000000"/>
              </a:buClr>
            </a:pPr>
            <a:r>
              <a:rPr lang="en-US" altLang="ko" sz="1900" b="1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YOLOv8- Architecture Improvement SOTA Model of</a:t>
            </a:r>
            <a:r>
              <a:rPr lang="ko" altLang="en-US" sz="1900" b="1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altLang="ko" sz="1900" b="1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YOLOv5, Published in 01.10.23</a:t>
            </a:r>
            <a:endParaRPr lang="ko-KR" altLang="en-US" sz="1600" b="1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546095" indent="-342900" defTabSz="121917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200"/>
              <a:buAutoNum type="arabicParenR"/>
            </a:pPr>
            <a:r>
              <a:rPr lang="en-US" altLang="ko-KR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Better performance evaluation score at COCO, </a:t>
            </a:r>
            <a:r>
              <a:rPr lang="en-US" altLang="ko-KR" kern="0" dirty="0" err="1">
                <a:solidFill>
                  <a:srgbClr val="595959"/>
                </a:solidFill>
                <a:latin typeface="Arial"/>
                <a:cs typeface="Arial"/>
                <a:sym typeface="Arial"/>
              </a:rPr>
              <a:t>Roboflow</a:t>
            </a:r>
            <a:r>
              <a:rPr lang="en-US" altLang="ko-KR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than YOLOv5, YOLOv7</a:t>
            </a:r>
          </a:p>
          <a:p>
            <a:pPr marL="546095" indent="-342900" defTabSz="121917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200"/>
              <a:buAutoNum type="arabicParenR"/>
            </a:pPr>
            <a:r>
              <a:rPr lang="en-US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Come with CLI to make model training operations more intuitive</a:t>
            </a:r>
          </a:p>
          <a:p>
            <a:pPr marL="546095" indent="-342900" defTabSz="121917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200"/>
              <a:buAutoNum type="arabicParenR"/>
            </a:pPr>
            <a:r>
              <a:rPr lang="en-US" altLang="ko-KR" i="0" dirty="0">
                <a:solidFill>
                  <a:srgbClr val="000000"/>
                </a:solidFill>
                <a:effectLst/>
              </a:rPr>
              <a:t>Model and dataset formats are similar to YOLOv5, making it easy for existing YOLOv5 users to work with open source materials related to YOLOv5</a:t>
            </a:r>
            <a:endParaRPr kern="0" dirty="0">
              <a:solidFill>
                <a:srgbClr val="595959"/>
              </a:solidFill>
              <a:cs typeface="Arial"/>
              <a:sym typeface="Arial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l="59369" t="26200" r="4504" b="33830"/>
          <a:stretch/>
        </p:blipFill>
        <p:spPr>
          <a:xfrm>
            <a:off x="6880467" y="477834"/>
            <a:ext cx="4704064" cy="330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l="6821" t="19786" r="46682" b="13795"/>
          <a:stretch/>
        </p:blipFill>
        <p:spPr>
          <a:xfrm>
            <a:off x="6880467" y="3900567"/>
            <a:ext cx="4102835" cy="28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7946367" y="1127700"/>
            <a:ext cx="1180000" cy="266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0021400" y="4032300"/>
            <a:ext cx="636000" cy="890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0021400" y="6194300"/>
            <a:ext cx="636000" cy="416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15600" y="470675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algn="ctr"/>
            <a:r>
              <a:rPr lang="en-US" altLang="ko-KR" sz="3200" b="1" i="0" dirty="0">
                <a:solidFill>
                  <a:srgbClr val="000000"/>
                </a:solidFill>
                <a:effectLst/>
                <a:latin typeface="+mn-lt"/>
              </a:rPr>
              <a:t>Differences from existing programs for children with autism</a:t>
            </a:r>
            <a:endParaRPr sz="3200" b="1" dirty="0"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754767" y="1255934"/>
            <a:ext cx="10074566" cy="6553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altLang="ko" sz="3300" dirty="0">
                <a:solidFill>
                  <a:schemeClr val="dk1"/>
                </a:solidFill>
                <a:latin typeface="+mj-lt"/>
                <a:ea typeface="Do Hyeon"/>
                <a:cs typeface="Do Hyeon"/>
                <a:sym typeface="Do Hyeon"/>
              </a:rPr>
              <a:t>Real-time Webcam Implementation</a:t>
            </a:r>
            <a:endParaRPr sz="3300" dirty="0">
              <a:solidFill>
                <a:schemeClr val="dk1"/>
              </a:solidFill>
              <a:latin typeface="+mj-lt"/>
              <a:ea typeface="Do Hyeon"/>
              <a:cs typeface="Do Hyeon"/>
              <a:sym typeface="Do Hyeon"/>
            </a:endParaRP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l="16820" t="18104" r="16513" b="24420"/>
          <a:stretch/>
        </p:blipFill>
        <p:spPr>
          <a:xfrm>
            <a:off x="517400" y="2314200"/>
            <a:ext cx="6839200" cy="39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7356601" y="1255934"/>
            <a:ext cx="4686300" cy="468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In traditional app for autistic children,</a:t>
            </a:r>
            <a:br>
              <a:rPr lang="en-US" altLang="ko-KR" sz="2000" dirty="0"/>
            </a:br>
            <a:r>
              <a:rPr lang="en-US" altLang="ko-KR" sz="2000" dirty="0">
                <a:solidFill>
                  <a:srgbClr val="000000"/>
                </a:solidFill>
                <a:latin typeface="noto"/>
              </a:rPr>
              <a:t>i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n order to learn how to imitate emotions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Follow the emotions or movements in the picture.</a:t>
            </a: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US" altLang="ko-KR" sz="2000" dirty="0">
                <a:solidFill>
                  <a:srgbClr val="000000"/>
                </a:solidFill>
                <a:latin typeface="noto"/>
              </a:rPr>
              <a:t>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hoot from the button on the right screen.</a:t>
            </a: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US" altLang="ko-KR" sz="2000" dirty="0">
                <a:solidFill>
                  <a:srgbClr val="000000"/>
                </a:solidFill>
                <a:latin typeface="noto"/>
              </a:rPr>
              <a:t>And upload from gallery.</a:t>
            </a: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AutoNum type="arabicParenR"/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This process is difficult for autistic children to do alone.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lnSpc>
                <a:spcPct val="150000"/>
              </a:lnSpc>
              <a:buClr>
                <a:srgbClr val="000000"/>
              </a:buClr>
            </a:pPr>
            <a:r>
              <a:rPr lang="ko-KR" altLang="en-U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▶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"/>
              </a:rPr>
              <a:t>Implementation of real-time results on screen to provide a self-worked and successful experience</a:t>
            </a:r>
            <a:endParaRPr lang="en-US" altLang="ko" sz="2000" b="1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89200" y="6406434"/>
            <a:ext cx="4148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ko" altLang="en-US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출처</a:t>
            </a:r>
            <a:r>
              <a:rPr lang="en-US" altLang="ko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 “</a:t>
            </a:r>
            <a:r>
              <a:rPr lang="ko" altLang="en-US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다은” 애플리케이션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1730967" y="3273767"/>
            <a:ext cx="2276800" cy="2850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6308600" y="4092233"/>
            <a:ext cx="859200" cy="682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6308600" y="4681133"/>
            <a:ext cx="859200" cy="682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934" y="1872058"/>
            <a:ext cx="11002961" cy="67981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4" y="706467"/>
            <a:ext cx="11002962" cy="82391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Task Assignment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7400463"/>
              </p:ext>
            </p:extLst>
          </p:nvPr>
        </p:nvGraphicFramePr>
        <p:xfrm>
          <a:off x="593727" y="1859359"/>
          <a:ext cx="11001376" cy="3880217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34778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9653589">
                  <a:extLst>
                    <a:ext uri="{9D8B030D-6E8A-4147-A177-3AD203B41FA5}">
                      <a16:colId xmlns:a16="http://schemas.microsoft.com/office/drawing/2014/main" val="1364532003"/>
                    </a:ext>
                  </a:extLst>
                </a:gridCol>
              </a:tblGrid>
              <a:tr h="775917">
                <a:tc>
                  <a:txBody>
                    <a:bodyPr/>
                    <a:lstStyle/>
                    <a:p>
                      <a:pPr algn="ctr"/>
                      <a:r>
                        <a:rPr lang="en-US" sz="2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TASK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620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김지원</a:t>
                      </a:r>
                      <a:endParaRPr lang="en-US" sz="2000" b="1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" sz="2000" dirty="0">
                          <a:solidFill>
                            <a:schemeClr val="tx1"/>
                          </a:solidFill>
                        </a:rPr>
                        <a:t>Raw Data Gathering, Labeling and Model Training / Human Interface</a:t>
                      </a:r>
                      <a:endParaRPr lang="en-US" sz="20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384026"/>
                  </a:ext>
                </a:extLst>
              </a:tr>
              <a:tr h="620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김세연</a:t>
                      </a:r>
                      <a:endParaRPr lang="en-US" altLang="ko-KR" sz="2000" b="1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PPT / </a:t>
                      </a:r>
                      <a:r>
                        <a:rPr lang="en-US" altLang="ko" sz="2000" dirty="0">
                          <a:solidFill>
                            <a:schemeClr val="tx1"/>
                          </a:solidFill>
                        </a:rPr>
                        <a:t>Raw Data Gathering, Labeling and Model Training </a:t>
                      </a:r>
                      <a:endParaRPr lang="en-US" sz="20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907705"/>
                  </a:ext>
                </a:extLst>
              </a:tr>
              <a:tr h="620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김용택</a:t>
                      </a:r>
                      <a:endParaRPr lang="en-US" sz="2000" b="1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Presentation / Model Performance Measurement / Program Performance Improvement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81783"/>
                  </a:ext>
                </a:extLst>
              </a:tr>
              <a:tr h="620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이종우</a:t>
                      </a:r>
                      <a:endParaRPr lang="en-US" sz="2000" b="1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Web Development (html /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js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) / Raw Data Gathering and Labeling</a:t>
                      </a:r>
                      <a:endParaRPr lang="en-US" sz="20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38480"/>
                  </a:ext>
                </a:extLst>
              </a:tr>
              <a:tr h="620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최나영</a:t>
                      </a:r>
                      <a:endParaRPr lang="en-US" sz="2000" b="1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PPT/ Web Development (html /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js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)  / Raw Data Gathering and Labeling</a:t>
                      </a:r>
                      <a:endParaRPr lang="en-US" sz="20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71764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7683" y="5921377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762464"/>
            <a:ext cx="11002962" cy="82391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06513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W5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W8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W11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W14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" sz="1400" dirty="0">
                          <a:solidFill>
                            <a:schemeClr val="tx1"/>
                          </a:solidFill>
                        </a:rPr>
                        <a:t>Topic Selection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" sz="1400" dirty="0">
                          <a:solidFill>
                            <a:schemeClr val="tx1"/>
                          </a:solidFill>
                        </a:rPr>
                        <a:t>Raw Data Gathering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" sz="1400" dirty="0">
                          <a:solidFill>
                            <a:schemeClr val="tx1"/>
                          </a:solidFill>
                        </a:rPr>
                        <a:t>Labeling and Model Training 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Program Development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Improvement of Program/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ABD7F-C199-D478-72F8-4BDE9130C3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14" y="642927"/>
            <a:ext cx="4846320" cy="1435947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7414" y="1714500"/>
            <a:ext cx="4990287" cy="4163263"/>
          </a:xfrm>
        </p:spPr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&amp;Significance of Project Topic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altLang="ko" sz="20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Prototype Program Schematic</a:t>
            </a:r>
            <a:endParaRPr lang="en-US" altLang="ko-KR" sz="2000" b="1" dirty="0"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altLang="ko-KR" sz="20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Dataset Class Organization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altLang="ko-KR" sz="20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Model &amp; Learning</a:t>
            </a:r>
            <a:endParaRPr lang="ko-KR" altLang="en-US" sz="2000" b="1" dirty="0"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-"/>
            </a:pPr>
            <a:r>
              <a:rPr lang="en-US" altLang="ko-KR" sz="20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Differences from existing programs</a:t>
            </a:r>
            <a:endParaRPr lang="ko-KR" altLang="en-US" sz="2000" b="1" dirty="0"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734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D34BD88-33FA-ECD9-5236-6171575921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What is Problem</a:t>
            </a:r>
          </a:p>
        </p:txBody>
      </p:sp>
      <p:pic>
        <p:nvPicPr>
          <p:cNvPr id="1026" name="Picture 2" descr="iMBC 연예뉴스 사진">
            <a:extLst>
              <a:ext uri="{FF2B5EF4-FFF2-40B4-BE49-F238E27FC236}">
                <a16:creationId xmlns:a16="http://schemas.microsoft.com/office/drawing/2014/main" id="{223F7D0F-81D4-0BFB-E953-9759D8DA2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0"/>
          <a:stretch/>
        </p:blipFill>
        <p:spPr bwMode="auto">
          <a:xfrm>
            <a:off x="20" y="10"/>
            <a:ext cx="5416530" cy="6846922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69918"/>
            <a:ext cx="5897218" cy="884238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Introduction &amp; significance of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project topics</a:t>
            </a:r>
            <a:endParaRPr lang="en-US" b="1" dirty="0"/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3BB38DB2-5174-6370-224F-A010F088BD48}"/>
              </a:ext>
            </a:extLst>
          </p:cNvPr>
          <p:cNvSpPr txBox="1">
            <a:spLocks/>
          </p:cNvSpPr>
          <p:nvPr/>
        </p:nvSpPr>
        <p:spPr>
          <a:xfrm>
            <a:off x="5752206" y="2393575"/>
            <a:ext cx="6241011" cy="38523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‘</a:t>
            </a:r>
            <a:r>
              <a:rPr lang="ko-KR" alt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이상한 변호사 </a:t>
            </a:r>
            <a:r>
              <a:rPr lang="ko-KR" altLang="en-US" sz="14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우영우</a:t>
            </a:r>
            <a:r>
              <a:rPr lang="en-US" altLang="ko-KR" sz="1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’ –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Public Interest ↑</a:t>
            </a:r>
          </a:p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However, the pain of those with autism and his family in reality outside of the drama is still ongoing.</a:t>
            </a:r>
          </a:p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A lot of learning is needed, such as speech therapy, social therapy, and sensory integration therapy, </a:t>
            </a:r>
          </a:p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But related programs are far short in number and there are cost problems.</a:t>
            </a:r>
          </a:p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Use AI computer vision technology to improve language, emotion, and sensory functions of autistic children</a:t>
            </a:r>
          </a:p>
          <a:p>
            <a:pPr marL="457200" marR="254000" indent="-29908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Easily accessible and learn from home, such as webcams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5F1124-8B25-9B11-1DA3-96E63FFA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93" y="715403"/>
            <a:ext cx="10954750" cy="50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60619"/>
            <a:ext cx="5251450" cy="1661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ABA Cure</a:t>
            </a:r>
            <a:r>
              <a:rPr lang="ko-KR" altLang="en-US" sz="4800" b="1" dirty="0"/>
              <a:t> </a:t>
            </a:r>
            <a:br>
              <a:rPr lang="en-US" altLang="ko-KR" sz="4800" b="1" dirty="0"/>
            </a:br>
            <a:r>
              <a:rPr lang="en-US" altLang="ko-KR" sz="4800" b="1" dirty="0"/>
              <a:t>+</a:t>
            </a:r>
            <a:r>
              <a:rPr lang="ko-KR" altLang="en-US" sz="4800" b="1" dirty="0"/>
              <a:t> </a:t>
            </a:r>
            <a:br>
              <a:rPr lang="en-US" altLang="ko-KR" sz="4800" b="1" dirty="0"/>
            </a:br>
            <a:r>
              <a:rPr lang="en-US" altLang="ko-KR" sz="4800" b="1" dirty="0"/>
              <a:t>PECS Program</a:t>
            </a:r>
            <a:endParaRPr lang="en-US" sz="4800" b="1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085" y="1210787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359296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altLang="ko" sz="3200" b="1" dirty="0"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Prototype Program Schematic</a:t>
            </a:r>
            <a:endParaRPr sz="3200" b="1" dirty="0"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5127000" y="1737069"/>
            <a:ext cx="1938000" cy="10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Main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229732" y="3784393"/>
            <a:ext cx="1938000" cy="10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Emotion&amp;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Facial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798833" y="3801727"/>
            <a:ext cx="1938000" cy="10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PECS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367934" y="3784393"/>
            <a:ext cx="1938000" cy="10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Reward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926367" y="3791620"/>
            <a:ext cx="1938000" cy="10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Setting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229732" y="5037921"/>
            <a:ext cx="193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Recognize 7 emotions and learn to imitate</a:t>
            </a:r>
            <a:endParaRPr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798832" y="5037921"/>
            <a:ext cx="19380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Learning words through various objects such as fruits and stationery</a:t>
            </a:r>
            <a:endParaRPr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367932" y="5037921"/>
            <a:ext cx="2300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-KR" sz="1600" dirty="0">
                <a:solidFill>
                  <a:srgbClr val="000000"/>
                </a:solidFill>
                <a:latin typeface="noto"/>
              </a:rPr>
              <a:t>G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et reward when succeed in learning.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Compensation by growing trees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and inspiration for learning</a:t>
            </a:r>
            <a:endParaRPr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588015D-34FC-EF1E-D4F0-128D78D500BE}"/>
              </a:ext>
            </a:extLst>
          </p:cNvPr>
          <p:cNvCxnSpPr/>
          <p:nvPr/>
        </p:nvCxnSpPr>
        <p:spPr>
          <a:xfrm rot="16200000" flipH="1">
            <a:off x="6194405" y="2641864"/>
            <a:ext cx="1044124" cy="1240934"/>
          </a:xfrm>
          <a:prstGeom prst="bentConnector3">
            <a:avLst>
              <a:gd name="adj1" fmla="val 4391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DAC588F-7199-FD00-460D-59329E78786C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7336934" y="3196993"/>
            <a:ext cx="2558433" cy="5946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A60C658-B96C-0D4E-5E00-EE1BDFB7ACFA}"/>
              </a:ext>
            </a:extLst>
          </p:cNvPr>
          <p:cNvCxnSpPr>
            <a:cxnSpLocks/>
          </p:cNvCxnSpPr>
          <p:nvPr/>
        </p:nvCxnSpPr>
        <p:spPr>
          <a:xfrm flipH="1">
            <a:off x="4718882" y="3196993"/>
            <a:ext cx="2558433" cy="5946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507D0C0-DFE5-3CBE-9523-72428F0935F9}"/>
              </a:ext>
            </a:extLst>
          </p:cNvPr>
          <p:cNvCxnSpPr>
            <a:cxnSpLocks/>
          </p:cNvCxnSpPr>
          <p:nvPr/>
        </p:nvCxnSpPr>
        <p:spPr>
          <a:xfrm flipH="1">
            <a:off x="2196367" y="3199898"/>
            <a:ext cx="2558433" cy="5946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Google Shape;89;p16">
            <a:extLst>
              <a:ext uri="{FF2B5EF4-FFF2-40B4-BE49-F238E27FC236}">
                <a16:creationId xmlns:a16="http://schemas.microsoft.com/office/drawing/2014/main" id="{A1120203-3DC4-44EE-BB24-9B0E7E2EA570}"/>
              </a:ext>
            </a:extLst>
          </p:cNvPr>
          <p:cNvSpPr txBox="1"/>
          <p:nvPr/>
        </p:nvSpPr>
        <p:spPr>
          <a:xfrm>
            <a:off x="8926365" y="5037921"/>
            <a:ext cx="1938001" cy="12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Face recognition and name/call settings</a:t>
            </a:r>
            <a:br>
              <a:rPr lang="en-US" altLang="ko-KR" sz="1600" dirty="0"/>
            </a:br>
            <a:endParaRPr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15600" y="147155"/>
            <a:ext cx="1160680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-KR" sz="3200" b="1" i="0" dirty="0">
                <a:solidFill>
                  <a:srgbClr val="000000"/>
                </a:solidFill>
                <a:effectLst/>
                <a:latin typeface="+mj-lt"/>
              </a:rPr>
              <a:t>Emotional Cognitive Learning &amp;</a:t>
            </a:r>
            <a:br>
              <a:rPr lang="en-US" altLang="ko-KR" sz="3200" b="1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3200" b="1" i="0" dirty="0">
                <a:solidFill>
                  <a:srgbClr val="000000"/>
                </a:solidFill>
                <a:effectLst/>
                <a:latin typeface="+mj-lt"/>
              </a:rPr>
              <a:t> Facial Expression 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ko-KR" sz="3200" b="1" i="0" dirty="0">
                <a:solidFill>
                  <a:srgbClr val="000000"/>
                </a:solidFill>
                <a:effectLst/>
                <a:latin typeface="+mj-lt"/>
              </a:rPr>
              <a:t>mitation Learning</a:t>
            </a:r>
            <a:endParaRPr sz="3200" b="1" dirty="0">
              <a:latin typeface="+mj-lt"/>
              <a:ea typeface="Do Hyeon"/>
              <a:cs typeface="Do Hyeon"/>
              <a:sym typeface="Do Hyeon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6491100" y="2186767"/>
            <a:ext cx="4485666" cy="4192400"/>
          </a:xfrm>
          <a:prstGeom prst="rect">
            <a:avLst/>
          </a:prstGeom>
          <a:solidFill>
            <a:srgbClr val="FCE5CD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rgbClr val="000000"/>
              </a:buClr>
              <a:buFont typeface="Do Hyeon"/>
              <a:buChar char="-"/>
            </a:pPr>
            <a:r>
              <a:rPr lang="en-US" altLang="ko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Detection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of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Facial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Expressions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by Real-Time Webcam</a:t>
            </a:r>
          </a:p>
          <a:p>
            <a:pPr>
              <a:buClr>
                <a:srgbClr val="000000"/>
              </a:buClr>
              <a:buFont typeface="Do Hyeon"/>
              <a:buChar char="-"/>
            </a:pPr>
            <a:r>
              <a:rPr lang="en-US" altLang="ko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Over FPS 20 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  <a:ea typeface="Do Hyeon"/>
                <a:cs typeface="Arial" panose="020B0604020202020204" pitchFamily="34" charset="0"/>
                <a:sym typeface="Do Hyeon"/>
              </a:rPr>
              <a:t>↑</a:t>
            </a:r>
            <a:endParaRPr sz="2000" dirty="0">
              <a:solidFill>
                <a:srgbClr val="000000"/>
              </a:solidFill>
              <a:latin typeface="Arial" panose="020B0604020202020204" pitchFamily="34" charset="0"/>
              <a:ea typeface="Do Hyeon"/>
              <a:cs typeface="Arial" panose="020B0604020202020204" pitchFamily="34" charset="0"/>
              <a:sym typeface="Do Hyeon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33562" t="18926" r="26853" b="12349"/>
          <a:stretch/>
        </p:blipFill>
        <p:spPr>
          <a:xfrm>
            <a:off x="1215234" y="2186769"/>
            <a:ext cx="4278701" cy="40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215167" y="1489167"/>
            <a:ext cx="4278800" cy="697523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" altLang="en-US" sz="2933" kern="0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민석</a:t>
            </a:r>
            <a:endParaRPr sz="2933" kern="0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491100" y="1489167"/>
            <a:ext cx="4485666" cy="697523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-KR" altLang="en-US" sz="2933" kern="0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서준</a:t>
            </a:r>
            <a:endParaRPr sz="2933" kern="0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95801" y="2491480"/>
            <a:ext cx="2098000" cy="1063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Step1:(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‘서준아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! 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친구 민석이의 기분은 어때보여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?’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290500" y="5894767"/>
            <a:ext cx="1936400" cy="6976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행복함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349000" y="5894767"/>
            <a:ext cx="2004000" cy="6976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화남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2" name="Google Shape;102;p17"/>
          <p:cNvCxnSpPr>
            <a:cxnSpLocks/>
            <a:stCxn id="99" idx="4"/>
          </p:cNvCxnSpPr>
          <p:nvPr/>
        </p:nvCxnSpPr>
        <p:spPr>
          <a:xfrm>
            <a:off x="707725" y="3687693"/>
            <a:ext cx="1626415" cy="217567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7"/>
          <p:cNvCxnSpPr>
            <a:cxnSpLocks/>
            <a:stCxn id="100" idx="6"/>
          </p:cNvCxnSpPr>
          <p:nvPr/>
        </p:nvCxnSpPr>
        <p:spPr>
          <a:xfrm flipV="1">
            <a:off x="2258700" y="4145395"/>
            <a:ext cx="4219700" cy="1749372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7"/>
          <p:cNvSpPr/>
          <p:nvPr/>
        </p:nvSpPr>
        <p:spPr>
          <a:xfrm>
            <a:off x="9589156" y="894229"/>
            <a:ext cx="2590288" cy="1189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Step2:(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‘그러면 서준이도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민석이처럼 기쁜 표정을 지어볼까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?’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r="4452"/>
          <a:stretch/>
        </p:blipFill>
        <p:spPr>
          <a:xfrm>
            <a:off x="7340633" y="3680767"/>
            <a:ext cx="2424267" cy="24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9559600" y="3238876"/>
            <a:ext cx="2462801" cy="966952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Step3:(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‘서준이가 기쁜 표정을 짓고있네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~ </a:t>
            </a:r>
            <a:r>
              <a:rPr lang="ko" alt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정말 잘했어</a:t>
            </a:r>
            <a:r>
              <a:rPr lang="en-US" altLang="ko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!’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415600" y="3258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altLang="ko" sz="3200" b="1" dirty="0">
                <a:latin typeface="+mj-lt"/>
                <a:ea typeface="Do Hyeon"/>
                <a:cs typeface="Do Hyeon"/>
                <a:sym typeface="Do Hyeon"/>
              </a:rPr>
              <a:t>PECS Program</a:t>
            </a:r>
            <a:endParaRPr sz="3200" b="1" dirty="0">
              <a:latin typeface="+mj-lt"/>
              <a:ea typeface="Do Hyeon"/>
              <a:cs typeface="Do Hyeon"/>
              <a:sym typeface="Do Hyeon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215167" y="1679667"/>
            <a:ext cx="4278800" cy="697523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" altLang="en-US" sz="2933" kern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무엇일까요</a:t>
            </a:r>
            <a:r>
              <a:rPr lang="en-US" altLang="ko" sz="2933" kern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 sz="2933" kern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491100" y="2377267"/>
            <a:ext cx="4393200" cy="4192400"/>
          </a:xfrm>
          <a:prstGeom prst="rect">
            <a:avLst/>
          </a:prstGeom>
          <a:solidFill>
            <a:srgbClr val="FCE5CD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rgbClr val="000000"/>
              </a:buClr>
              <a:buFont typeface="Do Hyeon"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+mj-lt"/>
                <a:ea typeface="Do Hyeon"/>
                <a:cs typeface="Do Hyeon"/>
                <a:sym typeface="Do Hyeon"/>
              </a:rPr>
              <a:t>When an autistic child picks up the same object as the left,</a:t>
            </a:r>
          </a:p>
          <a:p>
            <a:pPr>
              <a:buClr>
                <a:srgbClr val="000000"/>
              </a:buClr>
              <a:buFont typeface="Do Hyeon"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+mj-lt"/>
                <a:ea typeface="Do Hyeon"/>
                <a:cs typeface="Do Hyeon"/>
                <a:sym typeface="Do Hyeon"/>
              </a:rPr>
              <a:t>The child’s name and object will be displayed on the screen with narration.</a:t>
            </a:r>
            <a:endParaRPr lang="ko-KR" altLang="en-US" sz="2000" dirty="0">
              <a:solidFill>
                <a:srgbClr val="000000"/>
              </a:solidFill>
              <a:latin typeface="+mj-lt"/>
              <a:ea typeface="Do Hyeon"/>
              <a:cs typeface="Do Hyeon"/>
              <a:sym typeface="Do Hyeon"/>
            </a:endParaRPr>
          </a:p>
          <a:p>
            <a:pPr marL="0" indent="0">
              <a:spcBef>
                <a:spcPts val="1600"/>
              </a:spcBef>
              <a:buNone/>
            </a:pPr>
            <a:endParaRPr sz="2000" dirty="0">
              <a:solidFill>
                <a:srgbClr val="000000"/>
              </a:solidFill>
              <a:latin typeface="+mj-lt"/>
              <a:ea typeface="Do Hyeon"/>
              <a:cs typeface="Do Hyeon"/>
              <a:sym typeface="Do Hyeon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491100" y="1679667"/>
            <a:ext cx="4393200" cy="697523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" altLang="en-US" sz="2933" kern="0" dirty="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서준</a:t>
            </a:r>
            <a:endParaRPr sz="2933" kern="0" dirty="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290500" y="6085267"/>
            <a:ext cx="1936400" cy="6976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바나나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349000" y="6085267"/>
            <a:ext cx="2004000" cy="6976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사과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67" y="2377267"/>
            <a:ext cx="4278800" cy="363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523333" y="2699657"/>
            <a:ext cx="2098000" cy="1386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Step1:(</a:t>
            </a: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‘서준아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! </a:t>
            </a: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보이는건 무슨 </a:t>
            </a:r>
            <a:endParaRPr lang="en-US" altLang="ko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과일일까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?’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20" name="Google Shape;120;p18"/>
          <p:cNvCxnSpPr>
            <a:cxnSpLocks/>
            <a:stCxn id="119" idx="4"/>
          </p:cNvCxnSpPr>
          <p:nvPr/>
        </p:nvCxnSpPr>
        <p:spPr>
          <a:xfrm>
            <a:off x="1135257" y="4258907"/>
            <a:ext cx="1106592" cy="182636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cxnSpLocks/>
            <a:stCxn id="116" idx="6"/>
          </p:cNvCxnSpPr>
          <p:nvPr/>
        </p:nvCxnSpPr>
        <p:spPr>
          <a:xfrm flipV="1">
            <a:off x="2258700" y="4473467"/>
            <a:ext cx="4232400" cy="16118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8"/>
          <p:cNvSpPr/>
          <p:nvPr/>
        </p:nvSpPr>
        <p:spPr>
          <a:xfrm>
            <a:off x="9360200" y="489867"/>
            <a:ext cx="2703733" cy="1189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Step2:(</a:t>
            </a: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‘그러면 서준이도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한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번 바나나를 집어볼까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?’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234" y="4384533"/>
            <a:ext cx="2386100" cy="21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600" y="4338416"/>
            <a:ext cx="470367" cy="4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0332733" y="3814233"/>
            <a:ext cx="1689667" cy="1795288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Step3: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</a:t>
            </a: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내레이션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‘서준이가 </a:t>
            </a:r>
            <a:endParaRPr lang="en-US" altLang="ko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바나나를 </a:t>
            </a:r>
            <a:endParaRPr lang="en-US" altLang="ko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집었네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~ </a:t>
            </a:r>
          </a:p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정말 잘했어</a:t>
            </a:r>
            <a:r>
              <a:rPr lang="en-US" altLang="ko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!’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7883400" y="4289767"/>
            <a:ext cx="1476800" cy="212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9222151" y="4261433"/>
            <a:ext cx="728000" cy="4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923833" y="4384533"/>
            <a:ext cx="12324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ko" altLang="en-US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서준이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9335600" y="4750567"/>
            <a:ext cx="1296400" cy="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ko" altLang="en-US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바나나</a:t>
            </a:r>
            <a:endParaRPr sz="1867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415600" y="415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altLang="ko" sz="3200" b="1" dirty="0">
                <a:latin typeface="+mj-lt"/>
                <a:ea typeface="Do Hyeon"/>
                <a:cs typeface="Do Hyeon"/>
                <a:sym typeface="Do Hyeon"/>
              </a:rPr>
              <a:t>Dataset Class Organization</a:t>
            </a:r>
            <a:endParaRPr sz="3200" b="1" dirty="0">
              <a:latin typeface="+mj-lt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584200" y="1321467"/>
            <a:ext cx="5803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2727"/>
              </a:lnSpc>
              <a:buAutoNum type="arabicParenR"/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Emotion Dataset</a:t>
            </a: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Anger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Happiness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Disgust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Neutrality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Sadness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Surprise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000" dirty="0">
                <a:solidFill>
                  <a:schemeClr val="dk1"/>
                </a:solidFill>
                <a:latin typeface="+mn-lt"/>
              </a:rPr>
              <a:t>	- Fear</a:t>
            </a:r>
          </a:p>
          <a:p>
            <a:pPr marL="139700" lvl="0" indent="-139700" algn="l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20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" name="Google Shape;135;p19">
            <a:extLst>
              <a:ext uri="{FF2B5EF4-FFF2-40B4-BE49-F238E27FC236}">
                <a16:creationId xmlns:a16="http://schemas.microsoft.com/office/drawing/2014/main" id="{B14AF429-9F17-3CAF-84D8-57FFB0EC0D6F}"/>
              </a:ext>
            </a:extLst>
          </p:cNvPr>
          <p:cNvSpPr txBox="1">
            <a:spLocks/>
          </p:cNvSpPr>
          <p:nvPr/>
        </p:nvSpPr>
        <p:spPr>
          <a:xfrm>
            <a:off x="6096000" y="1321467"/>
            <a:ext cx="5803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6262" indent="-186262">
              <a:lnSpc>
                <a:spcPct val="152727"/>
              </a:lnSpc>
              <a:buFont typeface="Arial"/>
              <a:buNone/>
            </a:pPr>
            <a:r>
              <a:rPr lang="en-US" altLang="ko-KR" sz="2000" kern="0" dirty="0">
                <a:solidFill>
                  <a:schemeClr val="dk1"/>
                </a:solidFill>
              </a:rPr>
              <a:t>2) Object Dataset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r>
              <a:rPr lang="en-US" altLang="ko-KR" sz="2000" kern="0" dirty="0">
                <a:solidFill>
                  <a:schemeClr val="dk1"/>
                </a:solidFill>
              </a:rPr>
              <a:t>Fruits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r>
              <a:rPr lang="en-US" altLang="ko-KR" sz="2000" kern="0" dirty="0">
                <a:solidFill>
                  <a:schemeClr val="dk1"/>
                </a:solidFill>
              </a:rPr>
              <a:t>Stationaries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r>
              <a:rPr lang="en-US" altLang="ko-KR" sz="2000" kern="0" dirty="0">
                <a:solidFill>
                  <a:schemeClr val="dk1"/>
                </a:solidFill>
              </a:rPr>
              <a:t>Hand Gestures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r>
              <a:rPr lang="en-US" altLang="ko-KR" sz="2000" kern="0" dirty="0">
                <a:solidFill>
                  <a:schemeClr val="dk1"/>
                </a:solidFill>
              </a:rPr>
              <a:t>PECS Card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r>
              <a:rPr lang="en-US" altLang="ko-KR" sz="2000" kern="0" dirty="0">
                <a:solidFill>
                  <a:schemeClr val="dk1"/>
                </a:solidFill>
              </a:rPr>
              <a:t>Etc.</a:t>
            </a:r>
          </a:p>
          <a:p>
            <a:pPr marL="342900" indent="-342900">
              <a:lnSpc>
                <a:spcPct val="152727"/>
              </a:lnSpc>
              <a:buFontTx/>
              <a:buChar char="-"/>
            </a:pPr>
            <a:endParaRPr lang="en-US" altLang="ko-KR" sz="2000" kern="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52727"/>
              </a:lnSpc>
              <a:buFontTx/>
              <a:buChar char="-"/>
            </a:pPr>
            <a:endParaRPr lang="ko-KR" altLang="en-US" sz="2000" kern="0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7F683-57C9-1D98-DB7C-2477B1BEEB33}"/>
              </a:ext>
            </a:extLst>
          </p:cNvPr>
          <p:cNvSpPr txBox="1"/>
          <p:nvPr/>
        </p:nvSpPr>
        <p:spPr>
          <a:xfrm>
            <a:off x="1301750" y="5624706"/>
            <a:ext cx="9588500" cy="50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indent="-139700" algn="ctr" rtl="0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+mn-lt"/>
              </a:rPr>
              <a:t>Data set storage and processing will be carried out at </a:t>
            </a:r>
            <a:r>
              <a:rPr lang="en-US" altLang="ko-KR" sz="2000" b="1" i="0" dirty="0" err="1">
                <a:solidFill>
                  <a:srgbClr val="000000"/>
                </a:solidFill>
                <a:effectLst/>
                <a:latin typeface="+mn-lt"/>
              </a:rPr>
              <a:t>Roboflow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+mn-lt"/>
              </a:rPr>
              <a:t> site.</a:t>
            </a:r>
            <a:endParaRPr lang="en-US" altLang="ko-KR" sz="2000"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LW_V2" id="{E5110F26-8197-DB45-AF5B-7431BEF0563B}" vid="{8AAB886A-F653-1948-BBB7-F7B1A419C211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9A06775-4FD5-4278-BDCC-E6FF131E96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1917</Words>
  <Application>Microsoft Office PowerPoint</Application>
  <PresentationFormat>와이드스크린</PresentationFormat>
  <Paragraphs>208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Do Hyeon</vt:lpstr>
      <vt:lpstr>inherit</vt:lpstr>
      <vt:lpstr>Merriweather</vt:lpstr>
      <vt:lpstr>noto</vt:lpstr>
      <vt:lpstr>맑은 고딕</vt:lpstr>
      <vt:lpstr>Arial</vt:lpstr>
      <vt:lpstr>Biome Light</vt:lpstr>
      <vt:lpstr>Calibri</vt:lpstr>
      <vt:lpstr>Calibri Light</vt:lpstr>
      <vt:lpstr>Wingdings</vt:lpstr>
      <vt:lpstr>Office Theme</vt:lpstr>
      <vt:lpstr>Simple Light</vt:lpstr>
      <vt:lpstr>딥러닝을 이용한 자폐 아동 감정통합발달교육 프로그램 </vt:lpstr>
      <vt:lpstr>Index</vt:lpstr>
      <vt:lpstr>Introduction &amp; significance of  project topics</vt:lpstr>
      <vt:lpstr>PowerPoint 프레젠테이션</vt:lpstr>
      <vt:lpstr>ABA Cure  +  PECS Program</vt:lpstr>
      <vt:lpstr>Prototype Program Schematic</vt:lpstr>
      <vt:lpstr>Emotional Cognitive Learning &amp;  Facial Expression Imitation Learning</vt:lpstr>
      <vt:lpstr>PECS Program</vt:lpstr>
      <vt:lpstr>Dataset Class Organization</vt:lpstr>
      <vt:lpstr>YOLOv8 - Object Detection</vt:lpstr>
      <vt:lpstr>Differences from existing programs for children with autism</vt:lpstr>
      <vt:lpstr>Task Assignment</vt:lpstr>
      <vt:lpstr>Project schedule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/>
  <cp:lastModifiedBy>김용택</cp:lastModifiedBy>
  <cp:revision>25</cp:revision>
  <dcterms:created xsi:type="dcterms:W3CDTF">2023-03-15T01:59:38Z</dcterms:created>
  <dcterms:modified xsi:type="dcterms:W3CDTF">2023-03-16T17:14:09Z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